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60" r:id="rId2"/>
    <p:sldId id="257" r:id="rId3"/>
    <p:sldId id="273" r:id="rId4"/>
    <p:sldId id="268" r:id="rId5"/>
    <p:sldId id="270" r:id="rId6"/>
    <p:sldId id="271" r:id="rId7"/>
    <p:sldId id="272" r:id="rId8"/>
    <p:sldId id="269" r:id="rId9"/>
    <p:sldId id="267" r:id="rId10"/>
    <p:sldId id="262" r:id="rId11"/>
    <p:sldId id="263" r:id="rId12"/>
    <p:sldId id="264" r:id="rId13"/>
    <p:sldId id="265" r:id="rId14"/>
    <p:sldId id="275" r:id="rId15"/>
    <p:sldId id="266" r:id="rId16"/>
    <p:sldId id="26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2022-07-13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9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2022-07-13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2022-07-13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2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2022-07-13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2022-07-13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1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2022-07-13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73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2022-07-13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6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2022-07-13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1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2022-07-13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3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2022-07-13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2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2022-07-13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2022-07-13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33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6.jpeg"/><Relationship Id="rId7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EC7A2BB-E03E-436B-ABA5-3EBC8FB40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6DC0849-A033-4B02-97FE-B41AD9A86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3ADCA7D-864A-49AD-B820-102F220EA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957E947-1347-4EB3-89EB-DF85D94E2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8B5FAB9-675C-4906-A39C-BCFD6892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C524971-DA3C-4B74-A99D-95CECD50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DBDB683-BC6A-4522-82A5-C7457201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41560A9-0B55-472F-8261-6951E27C5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D874A14-7926-47E8-947C-904C98B0E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3E5598F-2EAC-49C0-B77B-95438A8ED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993AC-196C-48AC-BCE3-3E71814D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517F3CA-CF3E-4CD8-B001-2BDF09D76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5237402-E5C4-470B-955F-F3A886776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315EAA5-98ED-4276-880E-4E3789CEA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7F94794-653E-45B6-811B-8081788A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82DE38F-FC85-4274-8C84-8E75162E6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4AF14C3-798E-4C02-A6B4-165D003D7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53D4C15-2F93-446B-AF2D-82072EC01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09026E7-4EC6-47AE-A989-318A5CA6B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6DEDA5A-47AA-4ED0-897C-C0B1873B6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061821F-242E-4E40-B305-9048634C0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0734AE8-EEDD-4DCB-9723-087DC2EC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6DB511B-1563-4336-AFBB-D561A7C0B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5CEC4A9-4067-4D92-A28E-EE8152717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783B25-A3A3-45C4-B04C-A11644250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31178CD-3DE0-4C42-811C-7BC881FB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26C508-8BE5-4ACF-A219-09B5D995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B58DEC2-3409-477A-84B4-A5D297FB0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EE3E226-6EDA-4FC4-B670-9590DD5CE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BC874A8-EE7F-4F92-AAEA-40B18D939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23D647B-0C43-4C02-9BD2-A01859FD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DE01B-DD35-4B52-A72E-57E60E226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Right Triangle 132">
            <a:extLst>
              <a:ext uri="{FF2B5EF4-FFF2-40B4-BE49-F238E27FC236}">
                <a16:creationId xmlns:a16="http://schemas.microsoft.com/office/drawing/2014/main" id="{218D3B53-4071-48E8-9CB1-4566DAFA0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260044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09638A5-50CC-0B55-32D4-49429CB7C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1239901"/>
            <a:ext cx="4608244" cy="2510445"/>
          </a:xfrm>
        </p:spPr>
        <p:txBody>
          <a:bodyPr>
            <a:normAutofit/>
          </a:bodyPr>
          <a:lstStyle/>
          <a:p>
            <a:r>
              <a:rPr lang="en-US" altLang="zh-TW" dirty="0"/>
              <a:t>Review for 0713 class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8E54663-FFF4-8FC7-FEC6-A1795D7CD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839" y="4445654"/>
            <a:ext cx="2642996" cy="1085570"/>
          </a:xfrm>
        </p:spPr>
        <p:txBody>
          <a:bodyPr>
            <a:normAutofit/>
          </a:bodyPr>
          <a:lstStyle/>
          <a:p>
            <a:r>
              <a:rPr lang="en-US" altLang="zh-TW" b="1" dirty="0" err="1"/>
              <a:t>Wun</a:t>
            </a:r>
            <a:r>
              <a:rPr lang="en-US" altLang="zh-TW" b="1" dirty="0"/>
              <a:t>-Yu(</a:t>
            </a:r>
            <a:r>
              <a:rPr lang="en-US" altLang="zh-TW" b="1" dirty="0" err="1"/>
              <a:t>Alyce</a:t>
            </a:r>
            <a:r>
              <a:rPr lang="en-US" altLang="zh-TW" b="1" dirty="0"/>
              <a:t>)</a:t>
            </a:r>
          </a:p>
          <a:p>
            <a:r>
              <a:rPr lang="en-US" altLang="zh-TW" b="1" dirty="0"/>
              <a:t>2022/07/14</a:t>
            </a:r>
            <a:endParaRPr lang="zh-TW" altLang="en-US" b="1" dirty="0"/>
          </a:p>
        </p:txBody>
      </p:sp>
      <p:pic>
        <p:nvPicPr>
          <p:cNvPr id="53" name="Picture 3" descr="從事創意工作的人">
            <a:extLst>
              <a:ext uri="{FF2B5EF4-FFF2-40B4-BE49-F238E27FC236}">
                <a16:creationId xmlns:a16="http://schemas.microsoft.com/office/drawing/2014/main" id="{D01B967A-8EDF-0C0A-68AF-7241F577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7" r="24577" b="2"/>
          <a:stretch/>
        </p:blipFill>
        <p:spPr>
          <a:xfrm>
            <a:off x="6062050" y="-1554"/>
            <a:ext cx="6120571" cy="685799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3975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C4A8FC-D716-476B-7D93-7F1EE5CD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synchronous/asynchronous?</a:t>
            </a: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D2E16F8-0E90-8D49-4BB8-E31B5CA067B3}"/>
              </a:ext>
            </a:extLst>
          </p:cNvPr>
          <p:cNvGrpSpPr/>
          <p:nvPr/>
        </p:nvGrpSpPr>
        <p:grpSpPr>
          <a:xfrm>
            <a:off x="3909477" y="2885440"/>
            <a:ext cx="3822283" cy="3604562"/>
            <a:chOff x="3909477" y="2424383"/>
            <a:chExt cx="4066123" cy="4065619"/>
          </a:xfrm>
        </p:grpSpPr>
        <p:pic>
          <p:nvPicPr>
            <p:cNvPr id="6158" name="Picture 14" descr="Thinking Man Question Mark Cartoon Vector Illustration Businessman  Wondering Doubting Stock Vector Image by ©misterjabmail.gmail.com #149219494">
              <a:extLst>
                <a:ext uri="{FF2B5EF4-FFF2-40B4-BE49-F238E27FC236}">
                  <a16:creationId xmlns:a16="http://schemas.microsoft.com/office/drawing/2014/main" id="{1C8DD2D2-BB1E-0E1C-8D07-4F0D03941D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91"/>
            <a:stretch/>
          </p:blipFill>
          <p:spPr bwMode="auto">
            <a:xfrm>
              <a:off x="3909477" y="2424383"/>
              <a:ext cx="4066123" cy="4065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530FC25-5283-2893-D43C-50202FAD62C3}"/>
                </a:ext>
              </a:extLst>
            </p:cNvPr>
            <p:cNvSpPr txBox="1"/>
            <p:nvPr/>
          </p:nvSpPr>
          <p:spPr>
            <a:xfrm>
              <a:off x="4457348" y="3460062"/>
              <a:ext cx="1249615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What did you say?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310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92FCE3-422E-2FE9-825C-43A88282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Definition in dictionary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9E8C5F-3F76-1BF8-8C20-24E8DA54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64" y="2440432"/>
            <a:ext cx="5388327" cy="29998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C1D76E-57F4-D184-285D-878BEE2A0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579" y="2440432"/>
            <a:ext cx="5209708" cy="316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89" y="15123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496D1BC-F8FA-2B4D-CD2B-AA82355A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6"/>
            <a:ext cx="10611627" cy="1990906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Definition in JavaScript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F16CBD-CC4E-CB9E-E818-EEC75E75F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735" y="2304084"/>
            <a:ext cx="6320038" cy="4024903"/>
          </a:xfrm>
        </p:spPr>
        <p:txBody>
          <a:bodyPr anchor="ctr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TW" dirty="0"/>
              <a:t>In </a:t>
            </a:r>
            <a:r>
              <a:rPr lang="en-US" altLang="zh-TW" b="1" dirty="0"/>
              <a:t>synchronous</a:t>
            </a:r>
            <a:r>
              <a:rPr lang="en-US" altLang="zh-TW" dirty="0"/>
              <a:t> operations tasks are performed one at a time and only when one is completed, the following is unblocked. In other words, </a:t>
            </a:r>
            <a:r>
              <a:rPr lang="en-US" altLang="zh-TW" i="1" dirty="0">
                <a:solidFill>
                  <a:srgbClr val="C00000"/>
                </a:solidFill>
              </a:rPr>
              <a:t>you need to wait for a task to finish to move to the next one</a:t>
            </a:r>
            <a:r>
              <a:rPr lang="en-US" altLang="zh-TW" dirty="0"/>
              <a:t>.</a:t>
            </a:r>
          </a:p>
          <a:p>
            <a:pPr algn="just">
              <a:lnSpc>
                <a:spcPct val="100000"/>
              </a:lnSpc>
            </a:pPr>
            <a:r>
              <a:rPr lang="en-US" altLang="zh-TW" dirty="0"/>
              <a:t>In </a:t>
            </a:r>
            <a:r>
              <a:rPr lang="en-US" altLang="zh-TW" b="1" dirty="0"/>
              <a:t>asynchronous</a:t>
            </a:r>
            <a:r>
              <a:rPr lang="en-US" altLang="zh-TW" dirty="0"/>
              <a:t> operations, on the other hand, </a:t>
            </a:r>
            <a:r>
              <a:rPr lang="en-US" altLang="zh-TW" dirty="0">
                <a:solidFill>
                  <a:srgbClr val="C00000"/>
                </a:solidFill>
              </a:rPr>
              <a:t>you can move to another task before the previous one finishes. </a:t>
            </a:r>
            <a:r>
              <a:rPr lang="en-US" altLang="zh-TW" dirty="0"/>
              <a:t>This way, with asynchronous programming you’re able to deal with multiple requests simultaneously, thus completing more tasks in a much shorter period of time.</a:t>
            </a:r>
            <a:endParaRPr lang="zh-TW" altLang="en-US" dirty="0"/>
          </a:p>
        </p:txBody>
      </p:sp>
      <p:pic>
        <p:nvPicPr>
          <p:cNvPr id="4" name="Picture 2" descr="asynchronous vs synchronous programming">
            <a:extLst>
              <a:ext uri="{FF2B5EF4-FFF2-40B4-BE49-F238E27FC236}">
                <a16:creationId xmlns:a16="http://schemas.microsoft.com/office/drawing/2014/main" id="{8AF96AD8-CC01-1E7B-1C78-DFF611E1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51" y="2886116"/>
            <a:ext cx="4859466" cy="27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5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752F7-2F03-8E09-0599-8D889698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937" y="270104"/>
            <a:ext cx="4513514" cy="803804"/>
          </a:xfrm>
        </p:spPr>
        <p:txBody>
          <a:bodyPr>
            <a:noAutofit/>
          </a:bodyPr>
          <a:lstStyle/>
          <a:p>
            <a:pPr algn="ctr"/>
            <a:r>
              <a:rPr lang="en-US" altLang="zh-TW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Asynchronous</a:t>
            </a:r>
            <a:endParaRPr lang="zh-TW" altLang="en-US" sz="4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648CDC8-3BE7-3B51-5A0A-E88B19D1D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6594" y="1424165"/>
            <a:ext cx="4896200" cy="16736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BD9EEB6-A09B-84AC-2090-24CABE5DF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1516917"/>
            <a:ext cx="4884071" cy="1158594"/>
          </a:xfrm>
          <a:prstGeom prst="rect">
            <a:avLst/>
          </a:prstGeom>
        </p:spPr>
      </p:pic>
      <p:pic>
        <p:nvPicPr>
          <p:cNvPr id="12" name="sync">
            <a:hlinkClick r:id="" action="ppaction://media"/>
            <a:extLst>
              <a:ext uri="{FF2B5EF4-FFF2-40B4-BE49-F238E27FC236}">
                <a16:creationId xmlns:a16="http://schemas.microsoft.com/office/drawing/2014/main" id="{D222ED6D-9A07-B2FA-9F5F-8ED681415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9618" t="13635" b="42642"/>
          <a:stretch/>
        </p:blipFill>
        <p:spPr>
          <a:xfrm>
            <a:off x="668086" y="3429334"/>
            <a:ext cx="5018625" cy="2935022"/>
          </a:xfrm>
          <a:prstGeom prst="rect">
            <a:avLst/>
          </a:prstGeom>
        </p:spPr>
      </p:pic>
      <p:pic>
        <p:nvPicPr>
          <p:cNvPr id="13" name="async">
            <a:hlinkClick r:id="" action="ppaction://media"/>
            <a:extLst>
              <a:ext uri="{FF2B5EF4-FFF2-40B4-BE49-F238E27FC236}">
                <a16:creationId xmlns:a16="http://schemas.microsoft.com/office/drawing/2014/main" id="{842B261B-7C29-E4E2-88BF-FDD91DC86B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9652" t="13710" b="44715"/>
          <a:stretch/>
        </p:blipFill>
        <p:spPr>
          <a:xfrm>
            <a:off x="6485474" y="3429000"/>
            <a:ext cx="5038440" cy="293535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9A19A7F-21B6-3421-9FD1-CF586B6590FD}"/>
              </a:ext>
            </a:extLst>
          </p:cNvPr>
          <p:cNvSpPr/>
          <p:nvPr/>
        </p:nvSpPr>
        <p:spPr>
          <a:xfrm>
            <a:off x="589280" y="1239520"/>
            <a:ext cx="5222628" cy="5348376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3C85B1D1-E8A5-9C89-F115-E21C6DC98029}"/>
              </a:ext>
            </a:extLst>
          </p:cNvPr>
          <p:cNvSpPr txBox="1">
            <a:spLocks/>
          </p:cNvSpPr>
          <p:nvPr/>
        </p:nvSpPr>
        <p:spPr>
          <a:xfrm>
            <a:off x="668086" y="270104"/>
            <a:ext cx="5003845" cy="8038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Synchronous</a:t>
            </a:r>
            <a:endParaRPr lang="zh-TW" altLang="en-US" sz="4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FBDA5C7-2DE5-26B0-070A-7A79DBD53BE6}"/>
              </a:ext>
            </a:extLst>
          </p:cNvPr>
          <p:cNvSpPr/>
          <p:nvPr/>
        </p:nvSpPr>
        <p:spPr>
          <a:xfrm>
            <a:off x="6380094" y="1239520"/>
            <a:ext cx="5222628" cy="5348376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37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JAX Refresher | JavaScript in Plain English">
            <a:extLst>
              <a:ext uri="{FF2B5EF4-FFF2-40B4-BE49-F238E27FC236}">
                <a16:creationId xmlns:a16="http://schemas.microsoft.com/office/drawing/2014/main" id="{44902792-1626-FB93-8688-48EB53E2F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94" y="2585992"/>
            <a:ext cx="7088505" cy="395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ECE963-1955-AFD3-3308-D75A1037DB98}"/>
              </a:ext>
            </a:extLst>
          </p:cNvPr>
          <p:cNvSpPr txBox="1"/>
          <p:nvPr/>
        </p:nvSpPr>
        <p:spPr>
          <a:xfrm>
            <a:off x="0" y="6664960"/>
            <a:ext cx="37084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700" dirty="0"/>
              <a:t>https://developer.mozilla.org/en-US/docs/Learn/JavaScript/Asynchronous/Introducing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0F94159-5A0D-F86B-DA16-2A921F68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15" b="29569"/>
          <a:stretch/>
        </p:blipFill>
        <p:spPr>
          <a:xfrm>
            <a:off x="792491" y="1078792"/>
            <a:ext cx="5487304" cy="13786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D899FE2-85E0-D5D6-2A70-315830F74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88" t="78030" r="32792" b="15994"/>
          <a:stretch/>
        </p:blipFill>
        <p:spPr>
          <a:xfrm>
            <a:off x="792491" y="616572"/>
            <a:ext cx="6555948" cy="3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16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1E88D3-ECCB-BD44-339E-EB1452BD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928148"/>
            <a:ext cx="10325000" cy="1442463"/>
          </a:xfrm>
        </p:spPr>
        <p:txBody>
          <a:bodyPr/>
          <a:lstStyle/>
          <a:p>
            <a:r>
              <a:rPr lang="en-US" altLang="zh-TW" dirty="0"/>
              <a:t>Is Vue/React</a:t>
            </a:r>
            <a:br>
              <a:rPr lang="en-US" altLang="zh-TW" dirty="0"/>
            </a:br>
            <a:r>
              <a:rPr lang="en-US" altLang="zh-TW" dirty="0"/>
              <a:t>synchronous or asynchronous?</a:t>
            </a:r>
            <a:endParaRPr lang="zh-TW" altLang="en-US" dirty="0"/>
          </a:p>
        </p:txBody>
      </p:sp>
      <p:pic>
        <p:nvPicPr>
          <p:cNvPr id="12290" name="Picture 2" descr="15,987 Cartoon Question Marks Stock Photos, Pictures &amp; Royalty-Free Images  - iStock">
            <a:extLst>
              <a:ext uri="{FF2B5EF4-FFF2-40B4-BE49-F238E27FC236}">
                <a16:creationId xmlns:a16="http://schemas.microsoft.com/office/drawing/2014/main" id="{F94A5D55-A468-054A-C1BA-7179B7ED8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430" y="2921000"/>
            <a:ext cx="4524156" cy="33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5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C8E27B-42ED-B9A3-661F-2215A21A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6E6B2A-2A1B-D3EE-7FEC-3F8B7504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https://www.w3schools.com/js/js_ajax_intro.asp</a:t>
            </a:r>
          </a:p>
          <a:p>
            <a:r>
              <a:rPr lang="en-US" altLang="zh-TW" dirty="0"/>
              <a:t>https://courses.cs.washington.edu/courses/cse190m/07sp/lectures/slides/09-ajax.html</a:t>
            </a:r>
          </a:p>
          <a:p>
            <a:r>
              <a:rPr lang="en-US" altLang="zh-TW" dirty="0"/>
              <a:t>https://www.outsystems.com/blog/posts/asynchronous-vs-synchronous-programming/</a:t>
            </a:r>
          </a:p>
          <a:p>
            <a:r>
              <a:rPr lang="en-US" altLang="zh-TW" dirty="0"/>
              <a:t>https://www.geeksforgeeks.org/synchronous-and-asynchronous-in-javascript/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3967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C86CA9-5C51-FFC6-C3D6-002B8128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en-US" altLang="zh-TW" dirty="0"/>
              <a:t>AJAX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9A29FD-F97A-FE65-CD2E-584CB79E1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80" y="2340130"/>
            <a:ext cx="5391006" cy="41713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900" dirty="0"/>
              <a:t>AJAX = </a:t>
            </a:r>
            <a:r>
              <a:rPr lang="en-US" altLang="zh-TW" sz="1900" b="1" dirty="0">
                <a:solidFill>
                  <a:srgbClr val="FF0000"/>
                </a:solidFill>
              </a:rPr>
              <a:t>A</a:t>
            </a:r>
            <a:r>
              <a:rPr lang="en-US" altLang="zh-TW" sz="1900" dirty="0"/>
              <a:t>synchronous </a:t>
            </a:r>
            <a:r>
              <a:rPr lang="en-US" altLang="zh-TW" sz="1900" b="1" dirty="0">
                <a:solidFill>
                  <a:srgbClr val="FF0000"/>
                </a:solidFill>
              </a:rPr>
              <a:t>J</a:t>
            </a:r>
            <a:r>
              <a:rPr lang="en-US" altLang="zh-TW" sz="1900" dirty="0"/>
              <a:t>avaScript </a:t>
            </a:r>
            <a:r>
              <a:rPr lang="en-US" altLang="zh-TW" sz="1900" b="1" dirty="0">
                <a:solidFill>
                  <a:srgbClr val="FF0000"/>
                </a:solidFill>
              </a:rPr>
              <a:t>A</a:t>
            </a:r>
            <a:r>
              <a:rPr lang="en-US" altLang="zh-TW" sz="1900" dirty="0"/>
              <a:t>nd </a:t>
            </a:r>
            <a:r>
              <a:rPr lang="en-US" altLang="zh-TW" sz="1900" b="1" dirty="0">
                <a:solidFill>
                  <a:srgbClr val="FF0000"/>
                </a:solidFill>
              </a:rPr>
              <a:t>X</a:t>
            </a:r>
            <a:r>
              <a:rPr lang="en-US" altLang="zh-TW" sz="1900" dirty="0"/>
              <a:t>ML.</a:t>
            </a:r>
          </a:p>
          <a:p>
            <a:pPr>
              <a:lnSpc>
                <a:spcPct val="100000"/>
              </a:lnSpc>
            </a:pPr>
            <a:r>
              <a:rPr lang="en-US" altLang="zh-TW" sz="1900" dirty="0"/>
              <a:t>AJAX is not a programming language. A way of using JS.</a:t>
            </a:r>
          </a:p>
          <a:p>
            <a:pPr>
              <a:lnSpc>
                <a:spcPct val="100000"/>
              </a:lnSpc>
            </a:pPr>
            <a:r>
              <a:rPr lang="en-US" altLang="zh-TW" sz="1900" dirty="0"/>
              <a:t>AJAX allows web pages to be updated asynchronously by exchanging data with a web server behind the scenes. This means that it is possible to update parts of a web page, without reloading the whole page.</a:t>
            </a:r>
            <a:br>
              <a:rPr lang="en-US" altLang="zh-TW" sz="1900" dirty="0"/>
            </a:br>
            <a:r>
              <a:rPr lang="en-US" altLang="zh-TW" sz="1900" dirty="0">
                <a:sym typeface="Wingdings" panose="05000000000000000000" pitchFamily="2" charset="2"/>
              </a:rPr>
              <a:t></a:t>
            </a:r>
            <a:r>
              <a:rPr lang="en-US" altLang="zh-TW" sz="1900" dirty="0"/>
              <a:t> A way to download data from a server without reloading your page.</a:t>
            </a:r>
            <a:endParaRPr lang="zh-TW" altLang="en-US" sz="19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EC10FC-3E78-04C0-EFC3-4414034B6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23" y="2717346"/>
            <a:ext cx="5183208" cy="28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7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F2DC1A-19CE-C18E-970D-05FB5B97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does </a:t>
            </a:r>
            <a:r>
              <a:rPr lang="en-US" altLang="zh-TW" dirty="0" err="1"/>
              <a:t>XMLHttpRequest</a:t>
            </a:r>
            <a:r>
              <a:rPr lang="en-US" altLang="zh-TW" dirty="0"/>
              <a:t> work?</a:t>
            </a:r>
            <a:endParaRPr lang="zh-TW" altLang="en-US" dirty="0"/>
          </a:p>
        </p:txBody>
      </p:sp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E06A09D7-F43C-F636-50B3-B5A8120E8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240" y="2393322"/>
            <a:ext cx="8702037" cy="4191222"/>
          </a:xfr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B94F47A-156F-3728-C3DF-099FCD3F9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26" b="21798"/>
          <a:stretch/>
        </p:blipFill>
        <p:spPr>
          <a:xfrm>
            <a:off x="7792546" y="2290334"/>
            <a:ext cx="3749016" cy="1519666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337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C9F4BAE2-F786-5514-45E0-4843B1364AB1}"/>
              </a:ext>
            </a:extLst>
          </p:cNvPr>
          <p:cNvGrpSpPr/>
          <p:nvPr/>
        </p:nvGrpSpPr>
        <p:grpSpPr>
          <a:xfrm>
            <a:off x="4422574" y="3807122"/>
            <a:ext cx="1507029" cy="2801470"/>
            <a:chOff x="4805085" y="3717257"/>
            <a:chExt cx="1507029" cy="2801470"/>
          </a:xfrm>
        </p:grpSpPr>
        <p:pic>
          <p:nvPicPr>
            <p:cNvPr id="1034" name="Picture 10" descr="Vomiting - Cute Girl Cartoon Character Vector Illustration Stock  Illustration - Illustration of choke, teen: 148430344">
              <a:extLst>
                <a:ext uri="{FF2B5EF4-FFF2-40B4-BE49-F238E27FC236}">
                  <a16:creationId xmlns:a16="http://schemas.microsoft.com/office/drawing/2014/main" id="{7BB21F29-E38A-45D8-3F74-260E87DB5C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24" r="8889" b="6690"/>
            <a:stretch/>
          </p:blipFill>
          <p:spPr bwMode="auto">
            <a:xfrm>
              <a:off x="4805085" y="3717257"/>
              <a:ext cx="1507029" cy="280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81B0F072-6360-296A-F772-93E762E07876}"/>
                </a:ext>
              </a:extLst>
            </p:cNvPr>
            <p:cNvSpPr txBox="1"/>
            <p:nvPr/>
          </p:nvSpPr>
          <p:spPr>
            <a:xfrm>
              <a:off x="5183756" y="5635110"/>
              <a:ext cx="813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/>
                <a:t>Lin-Wen</a:t>
              </a:r>
              <a:endParaRPr lang="zh-TW" altLang="en-US" sz="1200" b="1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8C3FC25-1C86-E7DA-9AF2-B1B74419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does </a:t>
            </a:r>
            <a:r>
              <a:rPr lang="en-US" altLang="zh-TW" dirty="0" err="1"/>
              <a:t>XMLHttpRequest</a:t>
            </a:r>
            <a:r>
              <a:rPr lang="en-US" altLang="zh-TW" dirty="0"/>
              <a:t> work?</a:t>
            </a:r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48A456E-8971-B572-EFE2-DA5280195CAA}"/>
              </a:ext>
            </a:extLst>
          </p:cNvPr>
          <p:cNvGrpSpPr/>
          <p:nvPr/>
        </p:nvGrpSpPr>
        <p:grpSpPr>
          <a:xfrm>
            <a:off x="5853579" y="2513682"/>
            <a:ext cx="5205794" cy="1704339"/>
            <a:chOff x="6379704" y="2379212"/>
            <a:chExt cx="5205794" cy="1704339"/>
          </a:xfrm>
        </p:grpSpPr>
        <p:sp>
          <p:nvSpPr>
            <p:cNvPr id="8" name="雲朵形 7">
              <a:extLst>
                <a:ext uri="{FF2B5EF4-FFF2-40B4-BE49-F238E27FC236}">
                  <a16:creationId xmlns:a16="http://schemas.microsoft.com/office/drawing/2014/main" id="{0D8A4A7B-63E0-00DB-554B-F43255E1F65C}"/>
                </a:ext>
              </a:extLst>
            </p:cNvPr>
            <p:cNvSpPr/>
            <p:nvPr/>
          </p:nvSpPr>
          <p:spPr>
            <a:xfrm>
              <a:off x="6703272" y="2379212"/>
              <a:ext cx="4882226" cy="1704339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I need some water.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I’m </a:t>
              </a:r>
              <a:r>
                <a:rPr lang="en-US" altLang="zh-TW" dirty="0" err="1">
                  <a:solidFill>
                    <a:schemeClr val="tx1"/>
                  </a:solidFill>
                </a:rPr>
                <a:t>gonna</a:t>
              </a:r>
              <a:r>
                <a:rPr lang="en-US" altLang="zh-TW" dirty="0">
                  <a:solidFill>
                    <a:schemeClr val="tx1"/>
                  </a:solidFill>
                </a:rPr>
                <a:t> request from April.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83E91BD1-F2CB-0DB5-A5A5-AE3B1F482416}"/>
                </a:ext>
              </a:extLst>
            </p:cNvPr>
            <p:cNvSpPr/>
            <p:nvPr/>
          </p:nvSpPr>
          <p:spPr>
            <a:xfrm>
              <a:off x="6595416" y="3807122"/>
              <a:ext cx="215713" cy="13475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FC64B24-D0B4-5726-8390-59DEDD485F7E}"/>
                </a:ext>
              </a:extLst>
            </p:cNvPr>
            <p:cNvSpPr/>
            <p:nvPr/>
          </p:nvSpPr>
          <p:spPr>
            <a:xfrm>
              <a:off x="6379704" y="3962324"/>
              <a:ext cx="135590" cy="689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D92E4875-F503-0B87-F278-6724B902A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8" t="62891" r="49034" b="31939"/>
          <a:stretch/>
        </p:blipFill>
        <p:spPr>
          <a:xfrm>
            <a:off x="7311987" y="6061920"/>
            <a:ext cx="3891998" cy="352425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872ABE57-DB63-5292-9722-939BEF5F4A7F}"/>
              </a:ext>
            </a:extLst>
          </p:cNvPr>
          <p:cNvSpPr/>
          <p:nvPr/>
        </p:nvSpPr>
        <p:spPr>
          <a:xfrm>
            <a:off x="7037281" y="5275380"/>
            <a:ext cx="4441410" cy="580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1.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Create an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XMLHttpRequest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40EF983-5448-9100-39A9-810EF5E33DA3}"/>
              </a:ext>
            </a:extLst>
          </p:cNvPr>
          <p:cNvGrpSpPr/>
          <p:nvPr/>
        </p:nvGrpSpPr>
        <p:grpSpPr>
          <a:xfrm>
            <a:off x="629390" y="2992417"/>
            <a:ext cx="2868117" cy="3000375"/>
            <a:chOff x="629390" y="2992417"/>
            <a:chExt cx="2868117" cy="3000375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7BF6D6CD-0020-A0BA-BC65-A051638E940E}"/>
                </a:ext>
              </a:extLst>
            </p:cNvPr>
            <p:cNvGrpSpPr/>
            <p:nvPr/>
          </p:nvGrpSpPr>
          <p:grpSpPr>
            <a:xfrm>
              <a:off x="1443778" y="2992417"/>
              <a:ext cx="2053729" cy="3000375"/>
              <a:chOff x="1443778" y="2992417"/>
              <a:chExt cx="2053729" cy="3000375"/>
            </a:xfrm>
          </p:grpSpPr>
          <p:pic>
            <p:nvPicPr>
              <p:cNvPr id="1026" name="Picture 2" descr="Saying Hi Gesture - Cute Girl Cartoon Character Vector Illustration Stock  Illustration - Illustration of kids, pretty: 148430399">
                <a:extLst>
                  <a:ext uri="{FF2B5EF4-FFF2-40B4-BE49-F238E27FC236}">
                    <a16:creationId xmlns:a16="http://schemas.microsoft.com/office/drawing/2014/main" id="{5626FB12-F19A-747E-2000-1BA80A4CF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3778" y="2992417"/>
                <a:ext cx="2053729" cy="3000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BCC165A-9082-A5B5-42E2-619E9B8E77CC}"/>
                  </a:ext>
                </a:extLst>
              </p:cNvPr>
              <p:cNvSpPr txBox="1"/>
              <p:nvPr/>
            </p:nvSpPr>
            <p:spPr>
              <a:xfrm>
                <a:off x="2348753" y="5154706"/>
                <a:ext cx="5341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/>
                  <a:t>April</a:t>
                </a:r>
                <a:endParaRPr lang="zh-TW" altLang="en-US" sz="1200" b="1" dirty="0"/>
              </a:p>
            </p:txBody>
          </p:sp>
        </p:grpSp>
        <p:pic>
          <p:nvPicPr>
            <p:cNvPr id="1036" name="Picture 12" descr="Glass Water Cartoon Stock Illustrations – 21,899 Glass Water Cartoon Stock  Illustrations, Vectors &amp; Clipart - Dreamstime">
              <a:extLst>
                <a:ext uri="{FF2B5EF4-FFF2-40B4-BE49-F238E27FC236}">
                  <a16:creationId xmlns:a16="http://schemas.microsoft.com/office/drawing/2014/main" id="{0D3C3C20-F632-4437-1D5C-4FA72E7239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31" t="1156" r="18201" b="5883"/>
            <a:stretch/>
          </p:blipFill>
          <p:spPr bwMode="auto">
            <a:xfrm rot="1145500">
              <a:off x="629390" y="3121377"/>
              <a:ext cx="1062172" cy="1627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0286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C3FC25-1C86-E7DA-9AF2-B1B74419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does </a:t>
            </a:r>
            <a:r>
              <a:rPr lang="en-US" altLang="zh-TW" dirty="0" err="1"/>
              <a:t>XMLHttpRequest</a:t>
            </a:r>
            <a:r>
              <a:rPr lang="en-US" altLang="zh-TW" dirty="0"/>
              <a:t> work?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323AEB4-5419-933C-71DF-E01E2012643A}"/>
              </a:ext>
            </a:extLst>
          </p:cNvPr>
          <p:cNvGrpSpPr/>
          <p:nvPr/>
        </p:nvGrpSpPr>
        <p:grpSpPr>
          <a:xfrm>
            <a:off x="2540900" y="3295575"/>
            <a:ext cx="3077134" cy="2501911"/>
            <a:chOff x="6005979" y="2210048"/>
            <a:chExt cx="3077134" cy="250191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84FBDE7-F4EF-CBD9-956A-79671858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5979" y="2464707"/>
              <a:ext cx="2856355" cy="2247252"/>
            </a:xfrm>
            <a:prstGeom prst="rect">
              <a:avLst/>
            </a:prstGeom>
          </p:spPr>
        </p:pic>
        <p:pic>
          <p:nvPicPr>
            <p:cNvPr id="4104" name="Picture 8" descr="Wooden pencil cartoon Royalty Free Vector Image">
              <a:extLst>
                <a:ext uri="{FF2B5EF4-FFF2-40B4-BE49-F238E27FC236}">
                  <a16:creationId xmlns:a16="http://schemas.microsoft.com/office/drawing/2014/main" id="{20FB7C40-F5A4-D3D9-961D-6FA728421A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71"/>
            <a:stretch/>
          </p:blipFill>
          <p:spPr bwMode="auto">
            <a:xfrm rot="1534102">
              <a:off x="8235561" y="2210048"/>
              <a:ext cx="847552" cy="810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897A8FE3-9820-410A-0FC0-1B741E73C2D2}"/>
              </a:ext>
            </a:extLst>
          </p:cNvPr>
          <p:cNvSpPr/>
          <p:nvPr/>
        </p:nvSpPr>
        <p:spPr>
          <a:xfrm>
            <a:off x="6758666" y="2848663"/>
            <a:ext cx="4441410" cy="580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2.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Define a callback function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3539BCA-E4C0-9D71-1CAB-F7FCD1E844F3}"/>
              </a:ext>
            </a:extLst>
          </p:cNvPr>
          <p:cNvGrpSpPr/>
          <p:nvPr/>
        </p:nvGrpSpPr>
        <p:grpSpPr>
          <a:xfrm>
            <a:off x="991924" y="3108837"/>
            <a:ext cx="1433990" cy="2688649"/>
            <a:chOff x="6797284" y="3800019"/>
            <a:chExt cx="1433990" cy="2688649"/>
          </a:xfrm>
        </p:grpSpPr>
        <p:pic>
          <p:nvPicPr>
            <p:cNvPr id="4102" name="Picture 6" descr="Meditation - cute cartoon character vector illustration. | CanStock">
              <a:extLst>
                <a:ext uri="{FF2B5EF4-FFF2-40B4-BE49-F238E27FC236}">
                  <a16:creationId xmlns:a16="http://schemas.microsoft.com/office/drawing/2014/main" id="{4ECF0E32-6EE7-0FE2-ECAA-843098533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32"/>
            <a:stretch/>
          </p:blipFill>
          <p:spPr bwMode="auto">
            <a:xfrm>
              <a:off x="6797284" y="3800019"/>
              <a:ext cx="1433990" cy="2688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95EC665-8E28-3942-2CC2-A7166CD7E9BA}"/>
                </a:ext>
              </a:extLst>
            </p:cNvPr>
            <p:cNvSpPr txBox="1"/>
            <p:nvPr/>
          </p:nvSpPr>
          <p:spPr>
            <a:xfrm>
              <a:off x="7164956" y="5715793"/>
              <a:ext cx="813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/>
                <a:t>Lin-Wen</a:t>
              </a:r>
              <a:endParaRPr lang="zh-TW" altLang="en-US" sz="1200" b="1" dirty="0"/>
            </a:p>
          </p:txBody>
        </p:sp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18F88DD6-C5C9-425E-B674-5ECD2F01F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75018"/>
            <a:ext cx="5746077" cy="24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70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C3FC25-1C86-E7DA-9AF2-B1B74419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does </a:t>
            </a:r>
            <a:r>
              <a:rPr lang="en-US" altLang="zh-TW" dirty="0" err="1"/>
              <a:t>XMLHttpRequest</a:t>
            </a:r>
            <a:r>
              <a:rPr lang="en-US" altLang="zh-TW" dirty="0"/>
              <a:t> work?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1434E35-004C-C16B-4C48-B036AAB1DE35}"/>
              </a:ext>
            </a:extLst>
          </p:cNvPr>
          <p:cNvSpPr/>
          <p:nvPr/>
        </p:nvSpPr>
        <p:spPr>
          <a:xfrm>
            <a:off x="6827866" y="2442535"/>
            <a:ext cx="4441410" cy="580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3.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Open the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XMLHttpRequest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99AC0CE-9CAC-D811-D836-92A5602DAF74}"/>
              </a:ext>
            </a:extLst>
          </p:cNvPr>
          <p:cNvGrpSpPr/>
          <p:nvPr/>
        </p:nvGrpSpPr>
        <p:grpSpPr>
          <a:xfrm>
            <a:off x="4042271" y="3922410"/>
            <a:ext cx="2053729" cy="2794305"/>
            <a:chOff x="7319757" y="3636931"/>
            <a:chExt cx="2053729" cy="2794305"/>
          </a:xfrm>
        </p:grpSpPr>
        <p:pic>
          <p:nvPicPr>
            <p:cNvPr id="19" name="Picture 6" descr="Begging - Cute Girl Cartoon Character Vector Illustration Stock  Illustration - Illustration of adorable, baby: 148429044">
              <a:extLst>
                <a:ext uri="{FF2B5EF4-FFF2-40B4-BE49-F238E27FC236}">
                  <a16:creationId xmlns:a16="http://schemas.microsoft.com/office/drawing/2014/main" id="{220D9D40-5A47-7366-D803-02DBB41DCB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3500" r="8363" b="11982"/>
            <a:stretch/>
          </p:blipFill>
          <p:spPr bwMode="auto">
            <a:xfrm>
              <a:off x="7319757" y="3636931"/>
              <a:ext cx="2053729" cy="2794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9433B3B9-D864-81F1-EC28-4B3BCECBA24B}"/>
                </a:ext>
              </a:extLst>
            </p:cNvPr>
            <p:cNvSpPr txBox="1"/>
            <p:nvPr/>
          </p:nvSpPr>
          <p:spPr>
            <a:xfrm>
              <a:off x="7980745" y="5814405"/>
              <a:ext cx="813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/>
                <a:t>Lin-Wen</a:t>
              </a:r>
              <a:endParaRPr lang="zh-TW" altLang="en-US" sz="1200" b="1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FC4C4391-F454-D45C-F360-5FA5D884CC21}"/>
              </a:ext>
            </a:extLst>
          </p:cNvPr>
          <p:cNvGrpSpPr/>
          <p:nvPr/>
        </p:nvGrpSpPr>
        <p:grpSpPr>
          <a:xfrm>
            <a:off x="392508" y="2834040"/>
            <a:ext cx="3648792" cy="2794305"/>
            <a:chOff x="1913466" y="3114905"/>
            <a:chExt cx="3648792" cy="279430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42E7A41-B94C-9860-802D-7221EB47F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7156"/>
            <a:stretch/>
          </p:blipFill>
          <p:spPr>
            <a:xfrm rot="587608">
              <a:off x="1913466" y="3114905"/>
              <a:ext cx="3648792" cy="2794305"/>
            </a:xfrm>
            <a:prstGeom prst="rect">
              <a:avLst/>
            </a:prstGeom>
          </p:spPr>
        </p:pic>
        <p:pic>
          <p:nvPicPr>
            <p:cNvPr id="39" name="Picture 8" descr="Wooden pencil cartoon Royalty Free Vector Image">
              <a:extLst>
                <a:ext uri="{FF2B5EF4-FFF2-40B4-BE49-F238E27FC236}">
                  <a16:creationId xmlns:a16="http://schemas.microsoft.com/office/drawing/2014/main" id="{59FF9453-D6A3-051E-2CB7-A0508AEE30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5" r="13947" b="11371"/>
            <a:stretch/>
          </p:blipFill>
          <p:spPr bwMode="auto">
            <a:xfrm rot="1534102">
              <a:off x="4689481" y="3996538"/>
              <a:ext cx="612601" cy="810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AC10407C-986C-6CB8-0210-3083DE4BFC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315" b="29569"/>
          <a:stretch/>
        </p:blipFill>
        <p:spPr>
          <a:xfrm>
            <a:off x="6212284" y="3758740"/>
            <a:ext cx="5487304" cy="137865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F41EC62-CD0D-2BA4-E1A8-0A016216E4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88" t="78030" r="32792" b="15994"/>
          <a:stretch/>
        </p:blipFill>
        <p:spPr>
          <a:xfrm>
            <a:off x="5516891" y="3258799"/>
            <a:ext cx="6555948" cy="3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7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C3FC25-1C86-E7DA-9AF2-B1B74419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does </a:t>
            </a:r>
            <a:r>
              <a:rPr lang="en-US" altLang="zh-TW" dirty="0" err="1"/>
              <a:t>XMLHttpRequest</a:t>
            </a:r>
            <a:r>
              <a:rPr lang="en-US" altLang="zh-TW" dirty="0"/>
              <a:t> work?</a:t>
            </a:r>
            <a:endParaRPr lang="zh-TW" altLang="en-US" dirty="0"/>
          </a:p>
        </p:txBody>
      </p:sp>
      <p:pic>
        <p:nvPicPr>
          <p:cNvPr id="17" name="內容版面配置區 3">
            <a:extLst>
              <a:ext uri="{FF2B5EF4-FFF2-40B4-BE49-F238E27FC236}">
                <a16:creationId xmlns:a16="http://schemas.microsoft.com/office/drawing/2014/main" id="{A85B0407-E304-84CC-341B-193A46432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29" t="81974" r="68968" b="12428"/>
          <a:stretch/>
        </p:blipFill>
        <p:spPr>
          <a:xfrm>
            <a:off x="8892289" y="3389094"/>
            <a:ext cx="1606348" cy="35858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D8E7612-FFB2-A161-44EC-0ED063B803E3}"/>
              </a:ext>
            </a:extLst>
          </p:cNvPr>
          <p:cNvSpPr/>
          <p:nvPr/>
        </p:nvSpPr>
        <p:spPr>
          <a:xfrm>
            <a:off x="7261398" y="2553956"/>
            <a:ext cx="4441410" cy="580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4.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Send a Request to a server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990DCC1-5BFE-32A3-27FE-ADEA2BFBEE10}"/>
              </a:ext>
            </a:extLst>
          </p:cNvPr>
          <p:cNvGrpSpPr/>
          <p:nvPr/>
        </p:nvGrpSpPr>
        <p:grpSpPr>
          <a:xfrm>
            <a:off x="5017440" y="4167987"/>
            <a:ext cx="2365018" cy="2663063"/>
            <a:chOff x="5523923" y="4119935"/>
            <a:chExt cx="2365018" cy="2663063"/>
          </a:xfrm>
        </p:grpSpPr>
        <p:pic>
          <p:nvPicPr>
            <p:cNvPr id="15" name="Picture 2" descr="Holding A Plate And Running - Cute Girl Cartoon Character Vector  Illustration Royalty Free SVG, Cliparts, Vectors, And Stock Illustration.  Image 127634677.">
              <a:extLst>
                <a:ext uri="{FF2B5EF4-FFF2-40B4-BE49-F238E27FC236}">
                  <a16:creationId xmlns:a16="http://schemas.microsoft.com/office/drawing/2014/main" id="{B992BD06-6A0F-3120-6775-8788183CEE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6" t="7883" r="6415" b="9543"/>
            <a:stretch/>
          </p:blipFill>
          <p:spPr bwMode="auto">
            <a:xfrm flipH="1">
              <a:off x="5523923" y="4119935"/>
              <a:ext cx="2365018" cy="2663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CFD2263-F4E5-FF72-2610-1D5017FDB19F}"/>
                </a:ext>
              </a:extLst>
            </p:cNvPr>
            <p:cNvSpPr txBox="1"/>
            <p:nvPr/>
          </p:nvSpPr>
          <p:spPr>
            <a:xfrm>
              <a:off x="6706432" y="5993549"/>
              <a:ext cx="813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/>
                <a:t>Lin-Wen</a:t>
              </a:r>
              <a:endParaRPr lang="zh-TW" altLang="en-US" sz="1200" b="1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A559B913-B17D-518F-E205-E75C14A853BF}"/>
              </a:ext>
            </a:extLst>
          </p:cNvPr>
          <p:cNvGrpSpPr/>
          <p:nvPr/>
        </p:nvGrpSpPr>
        <p:grpSpPr>
          <a:xfrm>
            <a:off x="7291018" y="3834328"/>
            <a:ext cx="4551350" cy="949347"/>
            <a:chOff x="7213999" y="4114391"/>
            <a:chExt cx="4551350" cy="116620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88E845E-3027-6C4E-D266-C559F0369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918" r="86022"/>
            <a:stretch/>
          </p:blipFill>
          <p:spPr>
            <a:xfrm>
              <a:off x="7213999" y="4539291"/>
              <a:ext cx="1185951" cy="740684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B714CE75-EFCB-343E-3F93-975B12C6C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55" r="86022" b="83437"/>
            <a:stretch/>
          </p:blipFill>
          <p:spPr>
            <a:xfrm>
              <a:off x="7213999" y="4164992"/>
              <a:ext cx="1185951" cy="3743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E76E2E7C-F16F-AE2C-2BC7-20156E2F4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023" t="66918" r="30313"/>
            <a:stretch/>
          </p:blipFill>
          <p:spPr>
            <a:xfrm>
              <a:off x="8399950" y="4539911"/>
              <a:ext cx="3365399" cy="740684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BE42FDCC-8724-BC03-DC29-1B8D26860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023" t="-2443" r="30313" b="82618"/>
            <a:stretch/>
          </p:blipFill>
          <p:spPr>
            <a:xfrm>
              <a:off x="8399950" y="4114391"/>
              <a:ext cx="3365399" cy="443855"/>
            </a:xfrm>
            <a:prstGeom prst="rect">
              <a:avLst/>
            </a:prstGeom>
          </p:spPr>
        </p:pic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B1558411-D479-A6EC-57D6-8A507809870C}"/>
              </a:ext>
            </a:extLst>
          </p:cNvPr>
          <p:cNvGrpSpPr/>
          <p:nvPr/>
        </p:nvGrpSpPr>
        <p:grpSpPr>
          <a:xfrm rot="20132370">
            <a:off x="3263804" y="4472758"/>
            <a:ext cx="2469939" cy="1194137"/>
            <a:chOff x="3311083" y="1860244"/>
            <a:chExt cx="4752902" cy="2101098"/>
          </a:xfrm>
        </p:grpSpPr>
        <p:pic>
          <p:nvPicPr>
            <p:cNvPr id="2052" name="Picture 4" descr="Envelope Clipart PNG Images, Free Transparent Envelope Clipart Download -  KindPNG">
              <a:extLst>
                <a:ext uri="{FF2B5EF4-FFF2-40B4-BE49-F238E27FC236}">
                  <a16:creationId xmlns:a16="http://schemas.microsoft.com/office/drawing/2014/main" id="{171D2843-E6BF-BC47-8BF5-E8A8A867E5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02" r="202" b="12572"/>
            <a:stretch/>
          </p:blipFill>
          <p:spPr bwMode="auto">
            <a:xfrm>
              <a:off x="3311083" y="1860244"/>
              <a:ext cx="4752902" cy="1992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DA2F8E27-C3B7-C4FC-3CD4-16DDC495A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017" t="1835" r="7472" b="-1"/>
            <a:stretch/>
          </p:blipFill>
          <p:spPr>
            <a:xfrm rot="21402489">
              <a:off x="4485298" y="2016029"/>
              <a:ext cx="2517709" cy="1945313"/>
            </a:xfrm>
            <a:prstGeom prst="rect">
              <a:avLst/>
            </a:prstGeom>
          </p:spPr>
        </p:pic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F74D613-CCD0-3E73-BFC6-DC2761FF951D}"/>
              </a:ext>
            </a:extLst>
          </p:cNvPr>
          <p:cNvGrpSpPr/>
          <p:nvPr/>
        </p:nvGrpSpPr>
        <p:grpSpPr>
          <a:xfrm>
            <a:off x="259304" y="2282014"/>
            <a:ext cx="2868117" cy="3104627"/>
            <a:chOff x="181889" y="2161130"/>
            <a:chExt cx="2868117" cy="3104627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D31BD762-4DBC-3740-49C0-09257C4AEB56}"/>
                </a:ext>
              </a:extLst>
            </p:cNvPr>
            <p:cNvGrpSpPr/>
            <p:nvPr/>
          </p:nvGrpSpPr>
          <p:grpSpPr>
            <a:xfrm>
              <a:off x="181889" y="2265382"/>
              <a:ext cx="2868117" cy="3000375"/>
              <a:chOff x="629390" y="2992417"/>
              <a:chExt cx="2868117" cy="3000375"/>
            </a:xfrm>
          </p:grpSpPr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FD176422-DDE3-1C28-DCE0-576C18B57B30}"/>
                  </a:ext>
                </a:extLst>
              </p:cNvPr>
              <p:cNvGrpSpPr/>
              <p:nvPr/>
            </p:nvGrpSpPr>
            <p:grpSpPr>
              <a:xfrm>
                <a:off x="1443778" y="2992417"/>
                <a:ext cx="2053729" cy="3000375"/>
                <a:chOff x="1443778" y="2992417"/>
                <a:chExt cx="2053729" cy="3000375"/>
              </a:xfrm>
            </p:grpSpPr>
            <p:pic>
              <p:nvPicPr>
                <p:cNvPr id="27" name="Picture 2" descr="Saying Hi Gesture - Cute Girl Cartoon Character Vector Illustration Stock  Illustration - Illustration of kids, pretty: 148430399">
                  <a:extLst>
                    <a:ext uri="{FF2B5EF4-FFF2-40B4-BE49-F238E27FC236}">
                      <a16:creationId xmlns:a16="http://schemas.microsoft.com/office/drawing/2014/main" id="{0176A106-0AAF-E99D-BA3E-6D05ECED3D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3778" y="2992417"/>
                  <a:ext cx="2053729" cy="30003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0B4519D4-9360-D4DE-AC73-A9B883CAC90B}"/>
                    </a:ext>
                  </a:extLst>
                </p:cNvPr>
                <p:cNvSpPr txBox="1"/>
                <p:nvPr/>
              </p:nvSpPr>
              <p:spPr>
                <a:xfrm>
                  <a:off x="2348753" y="5154706"/>
                  <a:ext cx="53412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/>
                    <a:t>April</a:t>
                  </a:r>
                  <a:endParaRPr lang="zh-TW" altLang="en-US" sz="1200" b="1" dirty="0"/>
                </a:p>
              </p:txBody>
            </p:sp>
          </p:grpSp>
          <p:pic>
            <p:nvPicPr>
              <p:cNvPr id="26" name="Picture 12" descr="Glass Water Cartoon Stock Illustrations – 21,899 Glass Water Cartoon Stock  Illustrations, Vectors &amp; Clipart - Dreamstime">
                <a:extLst>
                  <a:ext uri="{FF2B5EF4-FFF2-40B4-BE49-F238E27FC236}">
                    <a16:creationId xmlns:a16="http://schemas.microsoft.com/office/drawing/2014/main" id="{3F3A6803-1D22-BA72-8FD6-3698C360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31" t="1156" r="18201" b="5883"/>
              <a:stretch/>
            </p:blipFill>
            <p:spPr bwMode="auto">
              <a:xfrm rot="1145500">
                <a:off x="629390" y="3121377"/>
                <a:ext cx="1062172" cy="16270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D511941-CA3E-7F41-9C1A-C0D5C06FD627}"/>
                </a:ext>
              </a:extLst>
            </p:cNvPr>
            <p:cNvSpPr/>
            <p:nvPr/>
          </p:nvSpPr>
          <p:spPr>
            <a:xfrm>
              <a:off x="233680" y="2168415"/>
              <a:ext cx="2816326" cy="29014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6678048-0F5A-B02D-BADC-E6342317F696}"/>
                </a:ext>
              </a:extLst>
            </p:cNvPr>
            <p:cNvSpPr txBox="1"/>
            <p:nvPr/>
          </p:nvSpPr>
          <p:spPr>
            <a:xfrm>
              <a:off x="2192079" y="216113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Sever</a:t>
              </a:r>
              <a:endParaRPr lang="zh-TW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2508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C976753E-E925-C383-8E55-80514211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12" y="2711692"/>
            <a:ext cx="8149368" cy="3925037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FDC6D4AD-9B5E-210F-3DE5-D9DCCD5B564C}"/>
              </a:ext>
            </a:extLst>
          </p:cNvPr>
          <p:cNvGrpSpPr/>
          <p:nvPr/>
        </p:nvGrpSpPr>
        <p:grpSpPr>
          <a:xfrm>
            <a:off x="9405256" y="2324987"/>
            <a:ext cx="2463281" cy="4276016"/>
            <a:chOff x="9041359" y="2371640"/>
            <a:chExt cx="2463281" cy="427601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CD1492D-E3F5-51C0-D4E8-67B50B9DA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0" t="5882" r="4880" b="13074"/>
            <a:stretch/>
          </p:blipFill>
          <p:spPr>
            <a:xfrm flipH="1">
              <a:off x="9041359" y="2371640"/>
              <a:ext cx="2463281" cy="4276016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87D78AC-3827-953A-53A9-3100545F4550}"/>
                </a:ext>
              </a:extLst>
            </p:cNvPr>
            <p:cNvSpPr txBox="1"/>
            <p:nvPr/>
          </p:nvSpPr>
          <p:spPr>
            <a:xfrm>
              <a:off x="9744636" y="5426940"/>
              <a:ext cx="9950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Lin-Wen</a:t>
              </a:r>
              <a:endParaRPr lang="zh-TW" altLang="en-US" sz="1600" b="1" dirty="0"/>
            </a:p>
          </p:txBody>
        </p:sp>
      </p:grp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4A7F612-C4E4-87ED-E0B5-7A9EA2DE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63" y="268707"/>
            <a:ext cx="8135927" cy="2283333"/>
          </a:xfrm>
        </p:spPr>
        <p:txBody>
          <a:bodyPr>
            <a:normAutofit fontScale="92500"/>
          </a:bodyPr>
          <a:lstStyle/>
          <a:p>
            <a:pPr algn="l">
              <a:buSzPct val="125000"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Work of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XMLHttpRequest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</a:t>
            </a:r>
          </a:p>
          <a:p>
            <a:pPr marL="512763"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Create an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XMLHttpRequest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new </a:t>
            </a:r>
            <a:r>
              <a:rPr lang="en-US" altLang="zh-TW" b="1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XMLHttpRequst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()</a:t>
            </a:r>
            <a:endParaRPr lang="en-US" altLang="zh-TW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512763"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Define a callback function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onload()</a:t>
            </a:r>
            <a:endParaRPr lang="en-US" altLang="zh-TW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512763"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Open the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XMLHttpRequest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object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open()</a:t>
            </a:r>
            <a:endParaRPr lang="en-US" altLang="zh-TW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512763"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Send a Request to a server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send()</a:t>
            </a:r>
            <a:endParaRPr lang="en-US" altLang="zh-TW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BAB7F91-D8BA-37C5-BBD4-9D1A1295F8CC}"/>
              </a:ext>
            </a:extLst>
          </p:cNvPr>
          <p:cNvSpPr/>
          <p:nvPr/>
        </p:nvSpPr>
        <p:spPr>
          <a:xfrm>
            <a:off x="1619382" y="3943690"/>
            <a:ext cx="242596" cy="223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/>
              <a:t>1</a:t>
            </a:r>
            <a:endParaRPr lang="zh-TW" altLang="en-US" sz="12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374C706-DAF8-78B5-A4AA-BD9A20D96A61}"/>
              </a:ext>
            </a:extLst>
          </p:cNvPr>
          <p:cNvSpPr/>
          <p:nvPr/>
        </p:nvSpPr>
        <p:spPr>
          <a:xfrm>
            <a:off x="1613059" y="4171665"/>
            <a:ext cx="242596" cy="223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/>
              <a:t>2</a:t>
            </a:r>
            <a:endParaRPr lang="zh-TW" altLang="en-US" sz="1200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EF9115A-99EF-2845-4B5D-5CAD4E91395F}"/>
              </a:ext>
            </a:extLst>
          </p:cNvPr>
          <p:cNvSpPr/>
          <p:nvPr/>
        </p:nvSpPr>
        <p:spPr>
          <a:xfrm>
            <a:off x="1613059" y="5744808"/>
            <a:ext cx="242596" cy="223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/>
              <a:t>3</a:t>
            </a:r>
            <a:endParaRPr lang="zh-TW" altLang="en-US" sz="1200" b="1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08E76B6-4CF0-3E34-4CAB-A4E1B088C0A8}"/>
              </a:ext>
            </a:extLst>
          </p:cNvPr>
          <p:cNvSpPr/>
          <p:nvPr/>
        </p:nvSpPr>
        <p:spPr>
          <a:xfrm>
            <a:off x="1613059" y="6013182"/>
            <a:ext cx="242596" cy="223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/>
              <a:t>4</a:t>
            </a:r>
            <a:endParaRPr lang="zh-TW" altLang="en-US" sz="1200" b="1" dirty="0"/>
          </a:p>
        </p:txBody>
      </p:sp>
      <p:sp>
        <p:nvSpPr>
          <p:cNvPr id="15" name="箭號: 左-上雙向 14">
            <a:extLst>
              <a:ext uri="{FF2B5EF4-FFF2-40B4-BE49-F238E27FC236}">
                <a16:creationId xmlns:a16="http://schemas.microsoft.com/office/drawing/2014/main" id="{66C985E4-B88B-49D2-B244-05812D9B6CDA}"/>
              </a:ext>
            </a:extLst>
          </p:cNvPr>
          <p:cNvSpPr/>
          <p:nvPr/>
        </p:nvSpPr>
        <p:spPr>
          <a:xfrm rot="7993406">
            <a:off x="876284" y="4482926"/>
            <a:ext cx="1165598" cy="1108962"/>
          </a:xfrm>
          <a:prstGeom prst="leftUpArrow">
            <a:avLst>
              <a:gd name="adj1" fmla="val 14824"/>
              <a:gd name="adj2" fmla="val 15556"/>
              <a:gd name="adj3" fmla="val 2530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B1596AC-F2C1-2A44-B583-20FEFA533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98" y="533606"/>
            <a:ext cx="3286939" cy="17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3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638A5-50CC-0B55-32D4-49429CB7C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596" y="1840534"/>
            <a:ext cx="4522004" cy="251044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Synchronous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vs.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Asynchronous</a:t>
            </a:r>
            <a:endParaRPr lang="zh-TW" altLang="en-US" dirty="0"/>
          </a:p>
        </p:txBody>
      </p:sp>
      <p:pic>
        <p:nvPicPr>
          <p:cNvPr id="53" name="Picture 3" descr="從事創意工作的人">
            <a:extLst>
              <a:ext uri="{FF2B5EF4-FFF2-40B4-BE49-F238E27FC236}">
                <a16:creationId xmlns:a16="http://schemas.microsoft.com/office/drawing/2014/main" id="{D01B967A-8EDF-0C0A-68AF-7241F577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7" r="24577" b="2"/>
          <a:stretch/>
        </p:blipFill>
        <p:spPr>
          <a:xfrm>
            <a:off x="6062050" y="-1554"/>
            <a:ext cx="6120571" cy="685799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0151045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RegularSeedRightStep">
      <a:dk1>
        <a:srgbClr val="000000"/>
      </a:dk1>
      <a:lt1>
        <a:srgbClr val="FFFFFF"/>
      </a:lt1>
      <a:dk2>
        <a:srgbClr val="242941"/>
      </a:dk2>
      <a:lt2>
        <a:srgbClr val="E2E5E8"/>
      </a:lt2>
      <a:accent1>
        <a:srgbClr val="C3844D"/>
      </a:accent1>
      <a:accent2>
        <a:srgbClr val="B1A43B"/>
      </a:accent2>
      <a:accent3>
        <a:srgbClr val="8CAC43"/>
      </a:accent3>
      <a:accent4>
        <a:srgbClr val="5CB13B"/>
      </a:accent4>
      <a:accent5>
        <a:srgbClr val="48B757"/>
      </a:accent5>
      <a:accent6>
        <a:srgbClr val="3BB17C"/>
      </a:accent6>
      <a:hlink>
        <a:srgbClr val="3F83BF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453</Words>
  <Application>Microsoft Office PowerPoint</Application>
  <PresentationFormat>寬螢幕</PresentationFormat>
  <Paragraphs>51</Paragraphs>
  <Slides>16</Slides>
  <Notes>0</Notes>
  <HiddenSlides>1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Arial</vt:lpstr>
      <vt:lpstr>Grandview</vt:lpstr>
      <vt:lpstr>Verdana</vt:lpstr>
      <vt:lpstr>Wingdings</vt:lpstr>
      <vt:lpstr>CosineVTI</vt:lpstr>
      <vt:lpstr>Review for 0713 class</vt:lpstr>
      <vt:lpstr>AJAX</vt:lpstr>
      <vt:lpstr>How does XMLHttpRequest work?</vt:lpstr>
      <vt:lpstr>How does XMLHttpRequest work?</vt:lpstr>
      <vt:lpstr>How does XMLHttpRequest work?</vt:lpstr>
      <vt:lpstr>How does XMLHttpRequest work?</vt:lpstr>
      <vt:lpstr>How does XMLHttpRequest work?</vt:lpstr>
      <vt:lpstr>PowerPoint 簡報</vt:lpstr>
      <vt:lpstr>Synchronous vs. Asynchronous</vt:lpstr>
      <vt:lpstr>What is synchronous/asynchronous?</vt:lpstr>
      <vt:lpstr>Definition in dictionary </vt:lpstr>
      <vt:lpstr>Definition in JavaScript</vt:lpstr>
      <vt:lpstr>Asynchronous</vt:lpstr>
      <vt:lpstr>PowerPoint 簡報</vt:lpstr>
      <vt:lpstr>Is Vue/React synchronous or asynchronous?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for 0713 class</dc:title>
  <dc:creator>玟瑜 黃</dc:creator>
  <cp:lastModifiedBy>玟瑜 黃</cp:lastModifiedBy>
  <cp:revision>2</cp:revision>
  <dcterms:created xsi:type="dcterms:W3CDTF">2022-07-14T05:35:53Z</dcterms:created>
  <dcterms:modified xsi:type="dcterms:W3CDTF">2022-07-14T22:49:43Z</dcterms:modified>
</cp:coreProperties>
</file>